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79" r:id="rId5"/>
    <p:sldId id="281" r:id="rId6"/>
    <p:sldId id="280" r:id="rId7"/>
    <p:sldId id="282" r:id="rId8"/>
    <p:sldId id="284" r:id="rId9"/>
    <p:sldId id="283" r:id="rId10"/>
    <p:sldId id="285" r:id="rId11"/>
    <p:sldId id="286" r:id="rId12"/>
    <p:sldId id="287" r:id="rId13"/>
    <p:sldId id="288" r:id="rId1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60" d="100"/>
          <a:sy n="160" d="100"/>
        </p:scale>
        <p:origin x="3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brtracy1984@gmail.com" TargetMode="External"/><Relationship Id="rId1" Type="http://schemas.openxmlformats.org/officeDocument/2006/relationships/hyperlink" Target="https://github.com/brtracy/phase_3_project" TargetMode="Externa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tracy/phase_3_project" TargetMode="External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hyperlink" Target="mailto:brtracy1984@gmail.com" TargetMode="Externa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4610D1-6A42-4E8D-BDA3-D7BAE2C46E1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FC0D2A-AEEC-4292-BB3E-592F91CA43D7}">
      <dgm:prSet/>
      <dgm:spPr/>
      <dgm:t>
        <a:bodyPr/>
        <a:lstStyle/>
        <a:p>
          <a:r>
            <a:rPr lang="en-US" dirty="0"/>
            <a:t>Models struggled with identifying minority class</a:t>
          </a:r>
        </a:p>
      </dgm:t>
    </dgm:pt>
    <dgm:pt modelId="{5E6A444D-AFCA-43B8-8CB2-40DD23C1B3CE}" type="parTrans" cxnId="{9D69C167-61FF-4B20-86DF-AC0EAD094101}">
      <dgm:prSet/>
      <dgm:spPr/>
      <dgm:t>
        <a:bodyPr/>
        <a:lstStyle/>
        <a:p>
          <a:endParaRPr lang="en-US"/>
        </a:p>
      </dgm:t>
    </dgm:pt>
    <dgm:pt modelId="{861C2F17-D10B-4446-B0AB-0C715148667F}" type="sibTrans" cxnId="{9D69C167-61FF-4B20-86DF-AC0EAD094101}">
      <dgm:prSet/>
      <dgm:spPr/>
      <dgm:t>
        <a:bodyPr/>
        <a:lstStyle/>
        <a:p>
          <a:endParaRPr lang="en-US"/>
        </a:p>
      </dgm:t>
    </dgm:pt>
    <dgm:pt modelId="{850EE9F5-68E9-4DD2-AEDF-4FBD515527A2}">
      <dgm:prSet/>
      <dgm:spPr/>
      <dgm:t>
        <a:bodyPr/>
        <a:lstStyle/>
        <a:p>
          <a:r>
            <a:rPr lang="en-US" dirty="0"/>
            <a:t>Selected </a:t>
          </a:r>
          <a:r>
            <a:rPr lang="en-US" dirty="0" err="1"/>
            <a:t>XGBoost</a:t>
          </a:r>
          <a:r>
            <a:rPr lang="en-US" dirty="0"/>
            <a:t> for classification modeling</a:t>
          </a:r>
        </a:p>
      </dgm:t>
    </dgm:pt>
    <dgm:pt modelId="{4527D23B-9A7D-4C75-8ACE-3EFC34EDEE32}" type="parTrans" cxnId="{E3E4B675-66BB-468F-B19E-F7E91F088C13}">
      <dgm:prSet/>
      <dgm:spPr/>
      <dgm:t>
        <a:bodyPr/>
        <a:lstStyle/>
        <a:p>
          <a:endParaRPr lang="en-US"/>
        </a:p>
      </dgm:t>
    </dgm:pt>
    <dgm:pt modelId="{A43C482C-180A-4717-A5FE-D2D1AB4E71EB}" type="sibTrans" cxnId="{E3E4B675-66BB-468F-B19E-F7E91F088C13}">
      <dgm:prSet/>
      <dgm:spPr/>
      <dgm:t>
        <a:bodyPr/>
        <a:lstStyle/>
        <a:p>
          <a:endParaRPr lang="en-US"/>
        </a:p>
      </dgm:t>
    </dgm:pt>
    <dgm:pt modelId="{0410FCB2-4268-4CC4-AFA2-4E0B03D0CC93}">
      <dgm:prSet/>
      <dgm:spPr/>
      <dgm:t>
        <a:bodyPr/>
        <a:lstStyle/>
        <a:p>
          <a:r>
            <a:rPr lang="en-US" dirty="0"/>
            <a:t>Best metrics for finding repair sites</a:t>
          </a:r>
        </a:p>
      </dgm:t>
    </dgm:pt>
    <dgm:pt modelId="{6E0D6FF7-FF39-4C4F-B80B-6AC2B11D7462}" type="parTrans" cxnId="{CF9DDB82-4591-4143-A1E0-D1635A6A23FC}">
      <dgm:prSet/>
      <dgm:spPr/>
      <dgm:t>
        <a:bodyPr/>
        <a:lstStyle/>
        <a:p>
          <a:endParaRPr lang="en-US"/>
        </a:p>
      </dgm:t>
    </dgm:pt>
    <dgm:pt modelId="{FC21FEED-FBFC-4716-AFB0-3CC9E5636A5D}" type="sibTrans" cxnId="{CF9DDB82-4591-4143-A1E0-D1635A6A23FC}">
      <dgm:prSet/>
      <dgm:spPr/>
      <dgm:t>
        <a:bodyPr/>
        <a:lstStyle/>
        <a:p>
          <a:endParaRPr lang="en-US"/>
        </a:p>
      </dgm:t>
    </dgm:pt>
    <dgm:pt modelId="{F374AED1-AC44-45F1-AFDF-FC587F5F7B8F}">
      <dgm:prSet/>
      <dgm:spPr/>
      <dgm:t>
        <a:bodyPr/>
        <a:lstStyle/>
        <a:p>
          <a:r>
            <a:rPr lang="en-US" dirty="0"/>
            <a:t>Functional wells misclassified as needing repair are still an opportunity for preventative maintenance </a:t>
          </a:r>
        </a:p>
      </dgm:t>
    </dgm:pt>
    <dgm:pt modelId="{EA73D49B-F33E-4245-8CD1-FCEC3900273D}" type="parTrans" cxnId="{21423B14-CE9A-46E9-A09A-213A30FFCCD2}">
      <dgm:prSet/>
      <dgm:spPr/>
      <dgm:t>
        <a:bodyPr/>
        <a:lstStyle/>
        <a:p>
          <a:endParaRPr lang="en-US"/>
        </a:p>
      </dgm:t>
    </dgm:pt>
    <dgm:pt modelId="{5A295B5C-EAB6-4637-A805-DF83F2145F90}" type="sibTrans" cxnId="{21423B14-CE9A-46E9-A09A-213A30FFCCD2}">
      <dgm:prSet/>
      <dgm:spPr/>
      <dgm:t>
        <a:bodyPr/>
        <a:lstStyle/>
        <a:p>
          <a:endParaRPr lang="en-US"/>
        </a:p>
      </dgm:t>
    </dgm:pt>
    <dgm:pt modelId="{B16EB3AC-2C03-45E1-9056-03BDF17D46C9}">
      <dgm:prSet/>
      <dgm:spPr/>
      <dgm:t>
        <a:bodyPr/>
        <a:lstStyle/>
        <a:p>
          <a:r>
            <a:rPr lang="en-US" dirty="0"/>
            <a:t>Speed of processing makes it ideal for eventual production on a dashboard</a:t>
          </a:r>
        </a:p>
      </dgm:t>
    </dgm:pt>
    <dgm:pt modelId="{82CA93E9-53DB-43B5-8670-4D3A891FD9C6}" type="parTrans" cxnId="{124B4D4A-8FE7-4258-BC37-7D362B304C4A}">
      <dgm:prSet/>
      <dgm:spPr/>
      <dgm:t>
        <a:bodyPr/>
        <a:lstStyle/>
        <a:p>
          <a:endParaRPr lang="en-US"/>
        </a:p>
      </dgm:t>
    </dgm:pt>
    <dgm:pt modelId="{A668C233-36DF-4C90-99EA-22D1BF3E6471}" type="sibTrans" cxnId="{124B4D4A-8FE7-4258-BC37-7D362B304C4A}">
      <dgm:prSet/>
      <dgm:spPr/>
      <dgm:t>
        <a:bodyPr/>
        <a:lstStyle/>
        <a:p>
          <a:endParaRPr lang="en-US"/>
        </a:p>
      </dgm:t>
    </dgm:pt>
    <dgm:pt modelId="{146FCF9E-4FEE-4B19-BF1F-37039BFF1A4B}">
      <dgm:prSet/>
      <dgm:spPr/>
      <dgm:t>
        <a:bodyPr/>
        <a:lstStyle/>
        <a:p>
          <a:r>
            <a:rPr lang="en-US" dirty="0"/>
            <a:t>Other models offer higher total accuracy at the cost of misidentifying repair	</a:t>
          </a:r>
        </a:p>
      </dgm:t>
    </dgm:pt>
    <dgm:pt modelId="{7071AAEC-780F-4BF1-893A-C0EA823EEB74}" type="parTrans" cxnId="{547EA8F9-C233-47AD-B424-10A4B4683CDF}">
      <dgm:prSet/>
      <dgm:spPr/>
    </dgm:pt>
    <dgm:pt modelId="{D8862179-B88B-4AFB-B7A9-25D11CFA499D}" type="sibTrans" cxnId="{547EA8F9-C233-47AD-B424-10A4B4683CDF}">
      <dgm:prSet/>
      <dgm:spPr/>
    </dgm:pt>
    <dgm:pt modelId="{C860B7FD-5A52-44A8-A291-23C7922B7E82}" type="pres">
      <dgm:prSet presAssocID="{8F4610D1-6A42-4E8D-BDA3-D7BAE2C46E12}" presName="Name0" presStyleCnt="0">
        <dgm:presLayoutVars>
          <dgm:dir/>
          <dgm:animLvl val="lvl"/>
          <dgm:resizeHandles val="exact"/>
        </dgm:presLayoutVars>
      </dgm:prSet>
      <dgm:spPr/>
    </dgm:pt>
    <dgm:pt modelId="{EA3BF3A4-6055-4B29-9D5C-DCE141FBCE85}" type="pres">
      <dgm:prSet presAssocID="{0410FCB2-4268-4CC4-AFA2-4E0B03D0CC93}" presName="boxAndChildren" presStyleCnt="0"/>
      <dgm:spPr/>
    </dgm:pt>
    <dgm:pt modelId="{B5CF2C81-A77A-4135-B8D8-1D047CF26CCA}" type="pres">
      <dgm:prSet presAssocID="{0410FCB2-4268-4CC4-AFA2-4E0B03D0CC93}" presName="parentTextBox" presStyleLbl="alignNode1" presStyleIdx="0" presStyleCnt="3"/>
      <dgm:spPr/>
    </dgm:pt>
    <dgm:pt modelId="{62F0A141-ACDA-4067-B3A2-5C8A46FE06C6}" type="pres">
      <dgm:prSet presAssocID="{0410FCB2-4268-4CC4-AFA2-4E0B03D0CC93}" presName="descendantBox" presStyleLbl="bgAccFollowNode1" presStyleIdx="0" presStyleCnt="3"/>
      <dgm:spPr/>
    </dgm:pt>
    <dgm:pt modelId="{3BFF6932-5ADA-4B7F-9EE8-FD91C78B3AE3}" type="pres">
      <dgm:prSet presAssocID="{A43C482C-180A-4717-A5FE-D2D1AB4E71EB}" presName="sp" presStyleCnt="0"/>
      <dgm:spPr/>
    </dgm:pt>
    <dgm:pt modelId="{50E04BA8-7DD5-4816-A7F9-628319151097}" type="pres">
      <dgm:prSet presAssocID="{850EE9F5-68E9-4DD2-AEDF-4FBD515527A2}" presName="arrowAndChildren" presStyleCnt="0"/>
      <dgm:spPr/>
    </dgm:pt>
    <dgm:pt modelId="{9788EB48-12B2-4013-A5E5-E87375D69F21}" type="pres">
      <dgm:prSet presAssocID="{850EE9F5-68E9-4DD2-AEDF-4FBD515527A2}" presName="parentTextArrow" presStyleLbl="node1" presStyleIdx="0" presStyleCnt="0"/>
      <dgm:spPr/>
    </dgm:pt>
    <dgm:pt modelId="{7567C119-4290-4034-BD3E-B46920EC54E3}" type="pres">
      <dgm:prSet presAssocID="{850EE9F5-68E9-4DD2-AEDF-4FBD515527A2}" presName="arrow" presStyleLbl="alignNode1" presStyleIdx="1" presStyleCnt="3"/>
      <dgm:spPr/>
    </dgm:pt>
    <dgm:pt modelId="{8700C7F4-4FF0-4725-95AE-22597C3F5BD2}" type="pres">
      <dgm:prSet presAssocID="{850EE9F5-68E9-4DD2-AEDF-4FBD515527A2}" presName="descendantArrow" presStyleLbl="bgAccFollowNode1" presStyleIdx="1" presStyleCnt="3"/>
      <dgm:spPr/>
    </dgm:pt>
    <dgm:pt modelId="{3540433D-B147-49BB-B913-71EE9B2F52A0}" type="pres">
      <dgm:prSet presAssocID="{861C2F17-D10B-4446-B0AB-0C715148667F}" presName="sp" presStyleCnt="0"/>
      <dgm:spPr/>
    </dgm:pt>
    <dgm:pt modelId="{FC660A2E-6D9E-4ACC-A01B-FC5E21419F10}" type="pres">
      <dgm:prSet presAssocID="{7DFC0D2A-AEEC-4292-BB3E-592F91CA43D7}" presName="arrowAndChildren" presStyleCnt="0"/>
      <dgm:spPr/>
    </dgm:pt>
    <dgm:pt modelId="{06768794-85F3-4E6F-A052-45DE6FF0D6BE}" type="pres">
      <dgm:prSet presAssocID="{7DFC0D2A-AEEC-4292-BB3E-592F91CA43D7}" presName="parentTextArrow" presStyleLbl="node1" presStyleIdx="0" presStyleCnt="0"/>
      <dgm:spPr/>
    </dgm:pt>
    <dgm:pt modelId="{9F51DE64-944B-4775-9A6C-1C481EDE625B}" type="pres">
      <dgm:prSet presAssocID="{7DFC0D2A-AEEC-4292-BB3E-592F91CA43D7}" presName="arrow" presStyleLbl="alignNode1" presStyleIdx="2" presStyleCnt="3"/>
      <dgm:spPr/>
    </dgm:pt>
    <dgm:pt modelId="{F81191D1-6CF7-4E09-BFB3-00504351035A}" type="pres">
      <dgm:prSet presAssocID="{7DFC0D2A-AEEC-4292-BB3E-592F91CA43D7}" presName="descendantArrow" presStyleLbl="bgAccFollowNode1" presStyleIdx="2" presStyleCnt="3"/>
      <dgm:spPr/>
    </dgm:pt>
  </dgm:ptLst>
  <dgm:cxnLst>
    <dgm:cxn modelId="{C701AF06-25FD-48C8-9FCC-81FD2E8B1955}" type="presOf" srcId="{B16EB3AC-2C03-45E1-9056-03BDF17D46C9}" destId="{8700C7F4-4FF0-4725-95AE-22597C3F5BD2}" srcOrd="0" destOrd="0" presId="urn:microsoft.com/office/officeart/2016/7/layout/VerticalDownArrowProcess"/>
    <dgm:cxn modelId="{2377FB07-3314-4EA9-BC1C-AB1930136AE7}" type="presOf" srcId="{7DFC0D2A-AEEC-4292-BB3E-592F91CA43D7}" destId="{9F51DE64-944B-4775-9A6C-1C481EDE625B}" srcOrd="1" destOrd="0" presId="urn:microsoft.com/office/officeart/2016/7/layout/VerticalDownArrowProcess"/>
    <dgm:cxn modelId="{21423B14-CE9A-46E9-A09A-213A30FFCCD2}" srcId="{7DFC0D2A-AEEC-4292-BB3E-592F91CA43D7}" destId="{F374AED1-AC44-45F1-AFDF-FC587F5F7B8F}" srcOrd="0" destOrd="0" parTransId="{EA73D49B-F33E-4245-8CD1-FCEC3900273D}" sibTransId="{5A295B5C-EAB6-4637-A805-DF83F2145F90}"/>
    <dgm:cxn modelId="{7859F615-E4DE-4E57-AF96-20BF655E253F}" type="presOf" srcId="{850EE9F5-68E9-4DD2-AEDF-4FBD515527A2}" destId="{9788EB48-12B2-4013-A5E5-E87375D69F21}" srcOrd="0" destOrd="0" presId="urn:microsoft.com/office/officeart/2016/7/layout/VerticalDownArrowProcess"/>
    <dgm:cxn modelId="{6168935E-ABF5-4CD6-A031-C41C6901DA00}" type="presOf" srcId="{146FCF9E-4FEE-4B19-BF1F-37039BFF1A4B}" destId="{62F0A141-ACDA-4067-B3A2-5C8A46FE06C6}" srcOrd="0" destOrd="0" presId="urn:microsoft.com/office/officeart/2016/7/layout/VerticalDownArrowProcess"/>
    <dgm:cxn modelId="{9D69C167-61FF-4B20-86DF-AC0EAD094101}" srcId="{8F4610D1-6A42-4E8D-BDA3-D7BAE2C46E12}" destId="{7DFC0D2A-AEEC-4292-BB3E-592F91CA43D7}" srcOrd="0" destOrd="0" parTransId="{5E6A444D-AFCA-43B8-8CB2-40DD23C1B3CE}" sibTransId="{861C2F17-D10B-4446-B0AB-0C715148667F}"/>
    <dgm:cxn modelId="{124B4D4A-8FE7-4258-BC37-7D362B304C4A}" srcId="{850EE9F5-68E9-4DD2-AEDF-4FBD515527A2}" destId="{B16EB3AC-2C03-45E1-9056-03BDF17D46C9}" srcOrd="0" destOrd="0" parTransId="{82CA93E9-53DB-43B5-8670-4D3A891FD9C6}" sibTransId="{A668C233-36DF-4C90-99EA-22D1BF3E6471}"/>
    <dgm:cxn modelId="{20E70C4B-65A1-4312-9E2D-575680A46F55}" type="presOf" srcId="{7DFC0D2A-AEEC-4292-BB3E-592F91CA43D7}" destId="{06768794-85F3-4E6F-A052-45DE6FF0D6BE}" srcOrd="0" destOrd="0" presId="urn:microsoft.com/office/officeart/2016/7/layout/VerticalDownArrowProcess"/>
    <dgm:cxn modelId="{E3E4B675-66BB-468F-B19E-F7E91F088C13}" srcId="{8F4610D1-6A42-4E8D-BDA3-D7BAE2C46E12}" destId="{850EE9F5-68E9-4DD2-AEDF-4FBD515527A2}" srcOrd="1" destOrd="0" parTransId="{4527D23B-9A7D-4C75-8ACE-3EFC34EDEE32}" sibTransId="{A43C482C-180A-4717-A5FE-D2D1AB4E71EB}"/>
    <dgm:cxn modelId="{CF9DDB82-4591-4143-A1E0-D1635A6A23FC}" srcId="{8F4610D1-6A42-4E8D-BDA3-D7BAE2C46E12}" destId="{0410FCB2-4268-4CC4-AFA2-4E0B03D0CC93}" srcOrd="2" destOrd="0" parTransId="{6E0D6FF7-FF39-4C4F-B80B-6AC2B11D7462}" sibTransId="{FC21FEED-FBFC-4716-AFB0-3CC9E5636A5D}"/>
    <dgm:cxn modelId="{0BF612AC-FBFA-4AD5-BCCA-69B9741247DA}" type="presOf" srcId="{850EE9F5-68E9-4DD2-AEDF-4FBD515527A2}" destId="{7567C119-4290-4034-BD3E-B46920EC54E3}" srcOrd="1" destOrd="0" presId="urn:microsoft.com/office/officeart/2016/7/layout/VerticalDownArrowProcess"/>
    <dgm:cxn modelId="{AFE934D7-CF21-4727-80BC-04A519307CE4}" type="presOf" srcId="{F374AED1-AC44-45F1-AFDF-FC587F5F7B8F}" destId="{F81191D1-6CF7-4E09-BFB3-00504351035A}" srcOrd="0" destOrd="0" presId="urn:microsoft.com/office/officeart/2016/7/layout/VerticalDownArrowProcess"/>
    <dgm:cxn modelId="{8539B3E5-F9B1-423E-806B-0A7AD7F28082}" type="presOf" srcId="{8F4610D1-6A42-4E8D-BDA3-D7BAE2C46E12}" destId="{C860B7FD-5A52-44A8-A291-23C7922B7E82}" srcOrd="0" destOrd="0" presId="urn:microsoft.com/office/officeart/2016/7/layout/VerticalDownArrowProcess"/>
    <dgm:cxn modelId="{8BFF11F5-C534-43FC-8105-BF7A43296F9A}" type="presOf" srcId="{0410FCB2-4268-4CC4-AFA2-4E0B03D0CC93}" destId="{B5CF2C81-A77A-4135-B8D8-1D047CF26CCA}" srcOrd="0" destOrd="0" presId="urn:microsoft.com/office/officeart/2016/7/layout/VerticalDownArrowProcess"/>
    <dgm:cxn modelId="{547EA8F9-C233-47AD-B424-10A4B4683CDF}" srcId="{0410FCB2-4268-4CC4-AFA2-4E0B03D0CC93}" destId="{146FCF9E-4FEE-4B19-BF1F-37039BFF1A4B}" srcOrd="0" destOrd="0" parTransId="{7071AAEC-780F-4BF1-893A-C0EA823EEB74}" sibTransId="{D8862179-B88B-4AFB-B7A9-25D11CFA499D}"/>
    <dgm:cxn modelId="{5FEC04A7-5B74-4FA2-B49C-3D03161A4D12}" type="presParOf" srcId="{C860B7FD-5A52-44A8-A291-23C7922B7E82}" destId="{EA3BF3A4-6055-4B29-9D5C-DCE141FBCE85}" srcOrd="0" destOrd="0" presId="urn:microsoft.com/office/officeart/2016/7/layout/VerticalDownArrowProcess"/>
    <dgm:cxn modelId="{6E99413B-0767-4A29-A520-54F9E6CC809F}" type="presParOf" srcId="{EA3BF3A4-6055-4B29-9D5C-DCE141FBCE85}" destId="{B5CF2C81-A77A-4135-B8D8-1D047CF26CCA}" srcOrd="0" destOrd="0" presId="urn:microsoft.com/office/officeart/2016/7/layout/VerticalDownArrowProcess"/>
    <dgm:cxn modelId="{AF27D722-240C-4C05-A16C-583EC503CA6B}" type="presParOf" srcId="{EA3BF3A4-6055-4B29-9D5C-DCE141FBCE85}" destId="{62F0A141-ACDA-4067-B3A2-5C8A46FE06C6}" srcOrd="1" destOrd="0" presId="urn:microsoft.com/office/officeart/2016/7/layout/VerticalDownArrowProcess"/>
    <dgm:cxn modelId="{238BF736-D31A-41BA-8115-471A062B9CD2}" type="presParOf" srcId="{C860B7FD-5A52-44A8-A291-23C7922B7E82}" destId="{3BFF6932-5ADA-4B7F-9EE8-FD91C78B3AE3}" srcOrd="1" destOrd="0" presId="urn:microsoft.com/office/officeart/2016/7/layout/VerticalDownArrowProcess"/>
    <dgm:cxn modelId="{C50E6967-49B0-43A3-9E35-1E6776A3CDD8}" type="presParOf" srcId="{C860B7FD-5A52-44A8-A291-23C7922B7E82}" destId="{50E04BA8-7DD5-4816-A7F9-628319151097}" srcOrd="2" destOrd="0" presId="urn:microsoft.com/office/officeart/2016/7/layout/VerticalDownArrowProcess"/>
    <dgm:cxn modelId="{C54296F9-B53A-405A-A9D4-0F615C2A380A}" type="presParOf" srcId="{50E04BA8-7DD5-4816-A7F9-628319151097}" destId="{9788EB48-12B2-4013-A5E5-E87375D69F21}" srcOrd="0" destOrd="0" presId="urn:microsoft.com/office/officeart/2016/7/layout/VerticalDownArrowProcess"/>
    <dgm:cxn modelId="{3B070577-0C3B-4256-8D24-64978A55A3E0}" type="presParOf" srcId="{50E04BA8-7DD5-4816-A7F9-628319151097}" destId="{7567C119-4290-4034-BD3E-B46920EC54E3}" srcOrd="1" destOrd="0" presId="urn:microsoft.com/office/officeart/2016/7/layout/VerticalDownArrowProcess"/>
    <dgm:cxn modelId="{3051DF09-4AD7-4A32-8428-E3BD5D2B85AB}" type="presParOf" srcId="{50E04BA8-7DD5-4816-A7F9-628319151097}" destId="{8700C7F4-4FF0-4725-95AE-22597C3F5BD2}" srcOrd="2" destOrd="0" presId="urn:microsoft.com/office/officeart/2016/7/layout/VerticalDownArrowProcess"/>
    <dgm:cxn modelId="{6048D478-7DB0-4F9F-949C-ACA22534E1C6}" type="presParOf" srcId="{C860B7FD-5A52-44A8-A291-23C7922B7E82}" destId="{3540433D-B147-49BB-B913-71EE9B2F52A0}" srcOrd="3" destOrd="0" presId="urn:microsoft.com/office/officeart/2016/7/layout/VerticalDownArrowProcess"/>
    <dgm:cxn modelId="{49A7C41A-4164-4F77-B85A-857150511D4D}" type="presParOf" srcId="{C860B7FD-5A52-44A8-A291-23C7922B7E82}" destId="{FC660A2E-6D9E-4ACC-A01B-FC5E21419F10}" srcOrd="4" destOrd="0" presId="urn:microsoft.com/office/officeart/2016/7/layout/VerticalDownArrowProcess"/>
    <dgm:cxn modelId="{62BB408C-8802-4BA5-8B85-F07493848270}" type="presParOf" srcId="{FC660A2E-6D9E-4ACC-A01B-FC5E21419F10}" destId="{06768794-85F3-4E6F-A052-45DE6FF0D6BE}" srcOrd="0" destOrd="0" presId="urn:microsoft.com/office/officeart/2016/7/layout/VerticalDownArrowProcess"/>
    <dgm:cxn modelId="{83BB9B32-9B5F-443B-A574-B7E607B777C1}" type="presParOf" srcId="{FC660A2E-6D9E-4ACC-A01B-FC5E21419F10}" destId="{9F51DE64-944B-4775-9A6C-1C481EDE625B}" srcOrd="1" destOrd="0" presId="urn:microsoft.com/office/officeart/2016/7/layout/VerticalDownArrowProcess"/>
    <dgm:cxn modelId="{108B5C64-A6C8-4710-AFCC-6E7DBFF12935}" type="presParOf" srcId="{FC660A2E-6D9E-4ACC-A01B-FC5E21419F10}" destId="{F81191D1-6CF7-4E09-BFB3-00504351035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75E1A0-B8DB-4548-BEB8-D5AA7A8BCE7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72B2F38-EB94-48FE-B4DA-C703D2726E80}">
      <dgm:prSet/>
      <dgm:spPr/>
      <dgm:t>
        <a:bodyPr/>
        <a:lstStyle/>
        <a:p>
          <a:pPr>
            <a:defRPr cap="all"/>
          </a:pPr>
          <a:r>
            <a:rPr lang="en-US"/>
            <a:t>The quantity of water available to a well is the most impactful feature</a:t>
          </a:r>
        </a:p>
      </dgm:t>
    </dgm:pt>
    <dgm:pt modelId="{F3F32F91-D90C-4698-92D8-9B3AE245B613}" type="parTrans" cxnId="{5E7C4455-25C4-4E07-A22E-15AC8625E26D}">
      <dgm:prSet/>
      <dgm:spPr/>
      <dgm:t>
        <a:bodyPr/>
        <a:lstStyle/>
        <a:p>
          <a:endParaRPr lang="en-US"/>
        </a:p>
      </dgm:t>
    </dgm:pt>
    <dgm:pt modelId="{D058D7ED-B7ED-4B8D-8467-F8DE42E64D6B}" type="sibTrans" cxnId="{5E7C4455-25C4-4E07-A22E-15AC8625E26D}">
      <dgm:prSet/>
      <dgm:spPr/>
      <dgm:t>
        <a:bodyPr/>
        <a:lstStyle/>
        <a:p>
          <a:endParaRPr lang="en-US"/>
        </a:p>
      </dgm:t>
    </dgm:pt>
    <dgm:pt modelId="{D5C63051-0500-4FA9-A887-A5E7F1340C13}">
      <dgm:prSet/>
      <dgm:spPr/>
      <dgm:t>
        <a:bodyPr/>
        <a:lstStyle/>
        <a:p>
          <a:pPr>
            <a:defRPr cap="all"/>
          </a:pPr>
          <a:r>
            <a:rPr lang="en-US" dirty="0"/>
            <a:t>Physical location also has a large impact on the status of a waterpoint</a:t>
          </a:r>
        </a:p>
      </dgm:t>
    </dgm:pt>
    <dgm:pt modelId="{D3C39B1E-3463-4F63-B764-BE74F36F9977}" type="parTrans" cxnId="{6A5BC097-4354-4E6E-BC2E-D130A187DD44}">
      <dgm:prSet/>
      <dgm:spPr/>
      <dgm:t>
        <a:bodyPr/>
        <a:lstStyle/>
        <a:p>
          <a:endParaRPr lang="en-US"/>
        </a:p>
      </dgm:t>
    </dgm:pt>
    <dgm:pt modelId="{01DCBFA5-3B40-43FE-8D6F-2D76EFDC36A5}" type="sibTrans" cxnId="{6A5BC097-4354-4E6E-BC2E-D130A187DD44}">
      <dgm:prSet/>
      <dgm:spPr/>
      <dgm:t>
        <a:bodyPr/>
        <a:lstStyle/>
        <a:p>
          <a:endParaRPr lang="en-US"/>
        </a:p>
      </dgm:t>
    </dgm:pt>
    <dgm:pt modelId="{0A6E4356-54CD-4661-99C9-3E3DA2B14208}">
      <dgm:prSet/>
      <dgm:spPr/>
      <dgm:t>
        <a:bodyPr/>
        <a:lstStyle/>
        <a:p>
          <a:pPr>
            <a:defRPr cap="all"/>
          </a:pPr>
          <a:r>
            <a:rPr lang="en-US" dirty="0"/>
            <a:t>Other impactful features include extraction type and the well height</a:t>
          </a:r>
        </a:p>
      </dgm:t>
    </dgm:pt>
    <dgm:pt modelId="{02E12FD9-4FE5-47DA-8E23-F0EABF65395C}" type="parTrans" cxnId="{0BAF6BC9-1622-44CE-B1DC-25B2B3187768}">
      <dgm:prSet/>
      <dgm:spPr/>
      <dgm:t>
        <a:bodyPr/>
        <a:lstStyle/>
        <a:p>
          <a:endParaRPr lang="en-US"/>
        </a:p>
      </dgm:t>
    </dgm:pt>
    <dgm:pt modelId="{DC14D1A1-842E-4B96-8ABA-82AD4B30F762}" type="sibTrans" cxnId="{0BAF6BC9-1622-44CE-B1DC-25B2B3187768}">
      <dgm:prSet/>
      <dgm:spPr/>
      <dgm:t>
        <a:bodyPr/>
        <a:lstStyle/>
        <a:p>
          <a:endParaRPr lang="en-US"/>
        </a:p>
      </dgm:t>
    </dgm:pt>
    <dgm:pt modelId="{A657A21A-5360-4BE2-91B0-FB2E2D6587A6}" type="pres">
      <dgm:prSet presAssocID="{E675E1A0-B8DB-4548-BEB8-D5AA7A8BCE7C}" presName="root" presStyleCnt="0">
        <dgm:presLayoutVars>
          <dgm:dir/>
          <dgm:resizeHandles val="exact"/>
        </dgm:presLayoutVars>
      </dgm:prSet>
      <dgm:spPr/>
    </dgm:pt>
    <dgm:pt modelId="{4B02A09B-ECD4-4232-94C3-3F6ED5432239}" type="pres">
      <dgm:prSet presAssocID="{072B2F38-EB94-48FE-B4DA-C703D2726E80}" presName="compNode" presStyleCnt="0"/>
      <dgm:spPr/>
    </dgm:pt>
    <dgm:pt modelId="{44CEA53A-F00A-4BB0-AAD5-DD4DC8F22FAD}" type="pres">
      <dgm:prSet presAssocID="{072B2F38-EB94-48FE-B4DA-C703D2726E8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4C32089-E1F4-44D5-AA9D-3DB2B29DBA19}" type="pres">
      <dgm:prSet presAssocID="{072B2F38-EB94-48FE-B4DA-C703D2726E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C3973124-75F7-46D3-BB48-0CC774EA0EF7}" type="pres">
      <dgm:prSet presAssocID="{072B2F38-EB94-48FE-B4DA-C703D2726E80}" presName="spaceRect" presStyleCnt="0"/>
      <dgm:spPr/>
    </dgm:pt>
    <dgm:pt modelId="{C8E32536-BD8C-4780-A9AE-EC1AC9381AAE}" type="pres">
      <dgm:prSet presAssocID="{072B2F38-EB94-48FE-B4DA-C703D2726E80}" presName="textRect" presStyleLbl="revTx" presStyleIdx="0" presStyleCnt="3">
        <dgm:presLayoutVars>
          <dgm:chMax val="1"/>
          <dgm:chPref val="1"/>
        </dgm:presLayoutVars>
      </dgm:prSet>
      <dgm:spPr/>
    </dgm:pt>
    <dgm:pt modelId="{48981275-F893-4A67-A879-3FA2992A5413}" type="pres">
      <dgm:prSet presAssocID="{D058D7ED-B7ED-4B8D-8467-F8DE42E64D6B}" presName="sibTrans" presStyleCnt="0"/>
      <dgm:spPr/>
    </dgm:pt>
    <dgm:pt modelId="{AA2EF659-B571-4DBB-A758-6D22354B1EDF}" type="pres">
      <dgm:prSet presAssocID="{D5C63051-0500-4FA9-A887-A5E7F1340C13}" presName="compNode" presStyleCnt="0"/>
      <dgm:spPr/>
    </dgm:pt>
    <dgm:pt modelId="{D7E241AC-8626-44CA-A8F3-7BCBEBD18BC4}" type="pres">
      <dgm:prSet presAssocID="{D5C63051-0500-4FA9-A887-A5E7F1340C1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864617-2EE7-40B2-BF00-EC0B74116D0B}" type="pres">
      <dgm:prSet presAssocID="{D5C63051-0500-4FA9-A887-A5E7F1340C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E8ECF53-6B59-4E9C-AB25-F45C6D68CAFD}" type="pres">
      <dgm:prSet presAssocID="{D5C63051-0500-4FA9-A887-A5E7F1340C13}" presName="spaceRect" presStyleCnt="0"/>
      <dgm:spPr/>
    </dgm:pt>
    <dgm:pt modelId="{A6338D19-5D9C-4C5F-AF53-EED0CA8D69DB}" type="pres">
      <dgm:prSet presAssocID="{D5C63051-0500-4FA9-A887-A5E7F1340C13}" presName="textRect" presStyleLbl="revTx" presStyleIdx="1" presStyleCnt="3">
        <dgm:presLayoutVars>
          <dgm:chMax val="1"/>
          <dgm:chPref val="1"/>
        </dgm:presLayoutVars>
      </dgm:prSet>
      <dgm:spPr/>
    </dgm:pt>
    <dgm:pt modelId="{C8FE7C65-F8B0-4656-B26E-C5D6058E8B5E}" type="pres">
      <dgm:prSet presAssocID="{01DCBFA5-3B40-43FE-8D6F-2D76EFDC36A5}" presName="sibTrans" presStyleCnt="0"/>
      <dgm:spPr/>
    </dgm:pt>
    <dgm:pt modelId="{DEA342AA-58A3-41D6-9E80-094665CF304A}" type="pres">
      <dgm:prSet presAssocID="{0A6E4356-54CD-4661-99C9-3E3DA2B14208}" presName="compNode" presStyleCnt="0"/>
      <dgm:spPr/>
    </dgm:pt>
    <dgm:pt modelId="{63BF866E-BD35-47C5-B7B6-D2C1413F9CF1}" type="pres">
      <dgm:prSet presAssocID="{0A6E4356-54CD-4661-99C9-3E3DA2B1420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F99A0E1-EE3B-4752-8CE1-C8C06F7C61BA}" type="pres">
      <dgm:prSet presAssocID="{0A6E4356-54CD-4661-99C9-3E3DA2B142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FDE4C43-0A71-4760-A1C9-F869F8B9B399}" type="pres">
      <dgm:prSet presAssocID="{0A6E4356-54CD-4661-99C9-3E3DA2B14208}" presName="spaceRect" presStyleCnt="0"/>
      <dgm:spPr/>
    </dgm:pt>
    <dgm:pt modelId="{26A5F35B-8197-42D6-BD09-AE05F6903511}" type="pres">
      <dgm:prSet presAssocID="{0A6E4356-54CD-4661-99C9-3E3DA2B142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111D02C-D1EB-49A5-8178-FE71070C648D}" type="presOf" srcId="{072B2F38-EB94-48FE-B4DA-C703D2726E80}" destId="{C8E32536-BD8C-4780-A9AE-EC1AC9381AAE}" srcOrd="0" destOrd="0" presId="urn:microsoft.com/office/officeart/2018/5/layout/IconLeafLabelList"/>
    <dgm:cxn modelId="{7E7C953C-D330-4490-894E-25AC8186B165}" type="presOf" srcId="{D5C63051-0500-4FA9-A887-A5E7F1340C13}" destId="{A6338D19-5D9C-4C5F-AF53-EED0CA8D69DB}" srcOrd="0" destOrd="0" presId="urn:microsoft.com/office/officeart/2018/5/layout/IconLeafLabelList"/>
    <dgm:cxn modelId="{B986156E-256D-4254-94BC-24900679CEF3}" type="presOf" srcId="{E675E1A0-B8DB-4548-BEB8-D5AA7A8BCE7C}" destId="{A657A21A-5360-4BE2-91B0-FB2E2D6587A6}" srcOrd="0" destOrd="0" presId="urn:microsoft.com/office/officeart/2018/5/layout/IconLeafLabelList"/>
    <dgm:cxn modelId="{5E7C4455-25C4-4E07-A22E-15AC8625E26D}" srcId="{E675E1A0-B8DB-4548-BEB8-D5AA7A8BCE7C}" destId="{072B2F38-EB94-48FE-B4DA-C703D2726E80}" srcOrd="0" destOrd="0" parTransId="{F3F32F91-D90C-4698-92D8-9B3AE245B613}" sibTransId="{D058D7ED-B7ED-4B8D-8467-F8DE42E64D6B}"/>
    <dgm:cxn modelId="{6A5BC097-4354-4E6E-BC2E-D130A187DD44}" srcId="{E675E1A0-B8DB-4548-BEB8-D5AA7A8BCE7C}" destId="{D5C63051-0500-4FA9-A887-A5E7F1340C13}" srcOrd="1" destOrd="0" parTransId="{D3C39B1E-3463-4F63-B764-BE74F36F9977}" sibTransId="{01DCBFA5-3B40-43FE-8D6F-2D76EFDC36A5}"/>
    <dgm:cxn modelId="{0BAF6BC9-1622-44CE-B1DC-25B2B3187768}" srcId="{E675E1A0-B8DB-4548-BEB8-D5AA7A8BCE7C}" destId="{0A6E4356-54CD-4661-99C9-3E3DA2B14208}" srcOrd="2" destOrd="0" parTransId="{02E12FD9-4FE5-47DA-8E23-F0EABF65395C}" sibTransId="{DC14D1A1-842E-4B96-8ABA-82AD4B30F762}"/>
    <dgm:cxn modelId="{724074EA-1A1B-43FD-92C7-DB4A0675E83F}" type="presOf" srcId="{0A6E4356-54CD-4661-99C9-3E3DA2B14208}" destId="{26A5F35B-8197-42D6-BD09-AE05F6903511}" srcOrd="0" destOrd="0" presId="urn:microsoft.com/office/officeart/2018/5/layout/IconLeafLabelList"/>
    <dgm:cxn modelId="{8E7F5B45-C06B-47EC-A843-1073A2606DDC}" type="presParOf" srcId="{A657A21A-5360-4BE2-91B0-FB2E2D6587A6}" destId="{4B02A09B-ECD4-4232-94C3-3F6ED5432239}" srcOrd="0" destOrd="0" presId="urn:microsoft.com/office/officeart/2018/5/layout/IconLeafLabelList"/>
    <dgm:cxn modelId="{8D732E44-9A3D-4A82-8F6A-8B42E236FD6B}" type="presParOf" srcId="{4B02A09B-ECD4-4232-94C3-3F6ED5432239}" destId="{44CEA53A-F00A-4BB0-AAD5-DD4DC8F22FAD}" srcOrd="0" destOrd="0" presId="urn:microsoft.com/office/officeart/2018/5/layout/IconLeafLabelList"/>
    <dgm:cxn modelId="{44813962-5D58-4F23-BAA0-E3B218DDEE2B}" type="presParOf" srcId="{4B02A09B-ECD4-4232-94C3-3F6ED5432239}" destId="{D4C32089-E1F4-44D5-AA9D-3DB2B29DBA19}" srcOrd="1" destOrd="0" presId="urn:microsoft.com/office/officeart/2018/5/layout/IconLeafLabelList"/>
    <dgm:cxn modelId="{07E7FBA3-5F7B-4802-B47B-0751F3E0EEED}" type="presParOf" srcId="{4B02A09B-ECD4-4232-94C3-3F6ED5432239}" destId="{C3973124-75F7-46D3-BB48-0CC774EA0EF7}" srcOrd="2" destOrd="0" presId="urn:microsoft.com/office/officeart/2018/5/layout/IconLeafLabelList"/>
    <dgm:cxn modelId="{D27DEA26-B475-4E42-B127-5F8C07FAEEB2}" type="presParOf" srcId="{4B02A09B-ECD4-4232-94C3-3F6ED5432239}" destId="{C8E32536-BD8C-4780-A9AE-EC1AC9381AAE}" srcOrd="3" destOrd="0" presId="urn:microsoft.com/office/officeart/2018/5/layout/IconLeafLabelList"/>
    <dgm:cxn modelId="{9B1BA28C-9090-457C-B5C3-B176F1208054}" type="presParOf" srcId="{A657A21A-5360-4BE2-91B0-FB2E2D6587A6}" destId="{48981275-F893-4A67-A879-3FA2992A5413}" srcOrd="1" destOrd="0" presId="urn:microsoft.com/office/officeart/2018/5/layout/IconLeafLabelList"/>
    <dgm:cxn modelId="{2E9A89EE-2CEE-43F7-8D3D-B9CAA9BEEE69}" type="presParOf" srcId="{A657A21A-5360-4BE2-91B0-FB2E2D6587A6}" destId="{AA2EF659-B571-4DBB-A758-6D22354B1EDF}" srcOrd="2" destOrd="0" presId="urn:microsoft.com/office/officeart/2018/5/layout/IconLeafLabelList"/>
    <dgm:cxn modelId="{477B745D-BB64-42D2-9468-377160BBBC74}" type="presParOf" srcId="{AA2EF659-B571-4DBB-A758-6D22354B1EDF}" destId="{D7E241AC-8626-44CA-A8F3-7BCBEBD18BC4}" srcOrd="0" destOrd="0" presId="urn:microsoft.com/office/officeart/2018/5/layout/IconLeafLabelList"/>
    <dgm:cxn modelId="{517CF952-1044-4A0B-9275-C02F6BC3AC32}" type="presParOf" srcId="{AA2EF659-B571-4DBB-A758-6D22354B1EDF}" destId="{16864617-2EE7-40B2-BF00-EC0B74116D0B}" srcOrd="1" destOrd="0" presId="urn:microsoft.com/office/officeart/2018/5/layout/IconLeafLabelList"/>
    <dgm:cxn modelId="{C3DAC632-F6A9-4260-8578-7942ACC11129}" type="presParOf" srcId="{AA2EF659-B571-4DBB-A758-6D22354B1EDF}" destId="{1E8ECF53-6B59-4E9C-AB25-F45C6D68CAFD}" srcOrd="2" destOrd="0" presId="urn:microsoft.com/office/officeart/2018/5/layout/IconLeafLabelList"/>
    <dgm:cxn modelId="{910EB7C9-59D6-4CAD-84CC-4158F3071EF5}" type="presParOf" srcId="{AA2EF659-B571-4DBB-A758-6D22354B1EDF}" destId="{A6338D19-5D9C-4C5F-AF53-EED0CA8D69DB}" srcOrd="3" destOrd="0" presId="urn:microsoft.com/office/officeart/2018/5/layout/IconLeafLabelList"/>
    <dgm:cxn modelId="{1F6A9475-4EF2-4F7C-9BB8-D8E93DEF92B4}" type="presParOf" srcId="{A657A21A-5360-4BE2-91B0-FB2E2D6587A6}" destId="{C8FE7C65-F8B0-4656-B26E-C5D6058E8B5E}" srcOrd="3" destOrd="0" presId="urn:microsoft.com/office/officeart/2018/5/layout/IconLeafLabelList"/>
    <dgm:cxn modelId="{189403E5-E7CE-4A2E-8FBA-AEED26C25DF7}" type="presParOf" srcId="{A657A21A-5360-4BE2-91B0-FB2E2D6587A6}" destId="{DEA342AA-58A3-41D6-9E80-094665CF304A}" srcOrd="4" destOrd="0" presId="urn:microsoft.com/office/officeart/2018/5/layout/IconLeafLabelList"/>
    <dgm:cxn modelId="{BB2E8BD2-82DC-4F75-9464-3A365894FDA3}" type="presParOf" srcId="{DEA342AA-58A3-41D6-9E80-094665CF304A}" destId="{63BF866E-BD35-47C5-B7B6-D2C1413F9CF1}" srcOrd="0" destOrd="0" presId="urn:microsoft.com/office/officeart/2018/5/layout/IconLeafLabelList"/>
    <dgm:cxn modelId="{1F76AB44-8153-4166-A8B0-ABAD09704CCF}" type="presParOf" srcId="{DEA342AA-58A3-41D6-9E80-094665CF304A}" destId="{4F99A0E1-EE3B-4752-8CE1-C8C06F7C61BA}" srcOrd="1" destOrd="0" presId="urn:microsoft.com/office/officeart/2018/5/layout/IconLeafLabelList"/>
    <dgm:cxn modelId="{BAB99DB3-E9DA-496F-9159-8097A081D989}" type="presParOf" srcId="{DEA342AA-58A3-41D6-9E80-094665CF304A}" destId="{EFDE4C43-0A71-4760-A1C9-F869F8B9B399}" srcOrd="2" destOrd="0" presId="urn:microsoft.com/office/officeart/2018/5/layout/IconLeafLabelList"/>
    <dgm:cxn modelId="{D0BFB1B8-83FF-49DD-B3B9-6623C8EE460A}" type="presParOf" srcId="{DEA342AA-58A3-41D6-9E80-094665CF304A}" destId="{26A5F35B-8197-42D6-BD09-AE05F690351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B5C2DB-8B63-46DE-86A3-7DCE3AC70AB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08D5F4-FCBA-414B-BC01-F765B1149F5B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https://github.com/brtracy/phase_3_project</a:t>
          </a:r>
          <a:endParaRPr lang="en-US"/>
        </a:p>
      </dgm:t>
    </dgm:pt>
    <dgm:pt modelId="{56711829-ED95-4FF2-A7ED-ED68B21D2D35}" type="parTrans" cxnId="{FED3562D-714E-42C6-8D98-12D63841E27C}">
      <dgm:prSet/>
      <dgm:spPr/>
      <dgm:t>
        <a:bodyPr/>
        <a:lstStyle/>
        <a:p>
          <a:endParaRPr lang="en-US"/>
        </a:p>
      </dgm:t>
    </dgm:pt>
    <dgm:pt modelId="{6A154500-5867-47C3-B030-A4DCA6694B0B}" type="sibTrans" cxnId="{FED3562D-714E-42C6-8D98-12D63841E27C}">
      <dgm:prSet/>
      <dgm:spPr/>
      <dgm:t>
        <a:bodyPr/>
        <a:lstStyle/>
        <a:p>
          <a:endParaRPr lang="en-US"/>
        </a:p>
      </dgm:t>
    </dgm:pt>
    <dgm:pt modelId="{0425B666-49B3-4731-8DA0-DDA11DA9A2CF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2"/>
            </a:rPr>
            <a:t>brtracy1984@gmail.com</a:t>
          </a:r>
          <a:endParaRPr lang="en-US"/>
        </a:p>
      </dgm:t>
    </dgm:pt>
    <dgm:pt modelId="{BF7DEB05-A6AD-445F-8D74-F73CC02B7AD9}" type="parTrans" cxnId="{C0194CF8-52FE-4F48-BBA6-00CDFD381A71}">
      <dgm:prSet/>
      <dgm:spPr/>
      <dgm:t>
        <a:bodyPr/>
        <a:lstStyle/>
        <a:p>
          <a:endParaRPr lang="en-US"/>
        </a:p>
      </dgm:t>
    </dgm:pt>
    <dgm:pt modelId="{8B905873-AC18-430D-B10D-90031816EC9C}" type="sibTrans" cxnId="{C0194CF8-52FE-4F48-BBA6-00CDFD381A71}">
      <dgm:prSet/>
      <dgm:spPr/>
      <dgm:t>
        <a:bodyPr/>
        <a:lstStyle/>
        <a:p>
          <a:endParaRPr lang="en-US"/>
        </a:p>
      </dgm:t>
    </dgm:pt>
    <dgm:pt modelId="{2D056B87-E210-430E-97EC-C1E945E32AF6}" type="pres">
      <dgm:prSet presAssocID="{2FB5C2DB-8B63-46DE-86A3-7DCE3AC70AB5}" presName="root" presStyleCnt="0">
        <dgm:presLayoutVars>
          <dgm:dir/>
          <dgm:resizeHandles val="exact"/>
        </dgm:presLayoutVars>
      </dgm:prSet>
      <dgm:spPr/>
    </dgm:pt>
    <dgm:pt modelId="{E1ABC2A8-0752-475B-AAB9-61AA298E5DEA}" type="pres">
      <dgm:prSet presAssocID="{8108D5F4-FCBA-414B-BC01-F765B1149F5B}" presName="compNode" presStyleCnt="0"/>
      <dgm:spPr/>
    </dgm:pt>
    <dgm:pt modelId="{7B03D005-C1CD-491B-8ADC-CA85D926050B}" type="pres">
      <dgm:prSet presAssocID="{8108D5F4-FCBA-414B-BC01-F765B1149F5B}" presName="iconBgRect" presStyleLbl="bgShp" presStyleIdx="0" presStyleCnt="2"/>
      <dgm:spPr/>
    </dgm:pt>
    <dgm:pt modelId="{4CCCC9F7-D5C5-462A-9738-07A07B86F0F6}" type="pres">
      <dgm:prSet presAssocID="{8108D5F4-FCBA-414B-BC01-F765B1149F5B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72EFD638-DEC7-4239-B34F-607B9A4704A7}" type="pres">
      <dgm:prSet presAssocID="{8108D5F4-FCBA-414B-BC01-F765B1149F5B}" presName="spaceRect" presStyleCnt="0"/>
      <dgm:spPr/>
    </dgm:pt>
    <dgm:pt modelId="{E28F52FE-F0EF-42C9-9D7F-2A8BB2D20B8A}" type="pres">
      <dgm:prSet presAssocID="{8108D5F4-FCBA-414B-BC01-F765B1149F5B}" presName="textRect" presStyleLbl="revTx" presStyleIdx="0" presStyleCnt="2">
        <dgm:presLayoutVars>
          <dgm:chMax val="1"/>
          <dgm:chPref val="1"/>
        </dgm:presLayoutVars>
      </dgm:prSet>
      <dgm:spPr/>
    </dgm:pt>
    <dgm:pt modelId="{D571178E-FA37-4648-B1A7-58D6B7B198C1}" type="pres">
      <dgm:prSet presAssocID="{6A154500-5867-47C3-B030-A4DCA6694B0B}" presName="sibTrans" presStyleCnt="0"/>
      <dgm:spPr/>
    </dgm:pt>
    <dgm:pt modelId="{8111D693-9DC1-4510-BE5C-5D1C2A19C7E5}" type="pres">
      <dgm:prSet presAssocID="{0425B666-49B3-4731-8DA0-DDA11DA9A2CF}" presName="compNode" presStyleCnt="0"/>
      <dgm:spPr/>
    </dgm:pt>
    <dgm:pt modelId="{32B9D16A-EEF8-42C1-B2F8-0F1196EF5E58}" type="pres">
      <dgm:prSet presAssocID="{0425B666-49B3-4731-8DA0-DDA11DA9A2CF}" presName="iconBgRect" presStyleLbl="bgShp" presStyleIdx="1" presStyleCnt="2"/>
      <dgm:spPr/>
    </dgm:pt>
    <dgm:pt modelId="{716A4A31-9179-4F18-8B8F-22EF66366CF2}" type="pres">
      <dgm:prSet presAssocID="{0425B666-49B3-4731-8DA0-DDA11DA9A2CF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4F23E73-7A68-4D93-A961-C9513F262A87}" type="pres">
      <dgm:prSet presAssocID="{0425B666-49B3-4731-8DA0-DDA11DA9A2CF}" presName="spaceRect" presStyleCnt="0"/>
      <dgm:spPr/>
    </dgm:pt>
    <dgm:pt modelId="{F826B337-0CDF-4FD8-A7D0-2ABD9B046B7E}" type="pres">
      <dgm:prSet presAssocID="{0425B666-49B3-4731-8DA0-DDA11DA9A2C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ABE1A18-F47D-4B47-9B29-6D4BF220FFF8}" type="presOf" srcId="{8108D5F4-FCBA-414B-BC01-F765B1149F5B}" destId="{E28F52FE-F0EF-42C9-9D7F-2A8BB2D20B8A}" srcOrd="0" destOrd="0" presId="urn:microsoft.com/office/officeart/2018/5/layout/IconCircleLabelList"/>
    <dgm:cxn modelId="{FED3562D-714E-42C6-8D98-12D63841E27C}" srcId="{2FB5C2DB-8B63-46DE-86A3-7DCE3AC70AB5}" destId="{8108D5F4-FCBA-414B-BC01-F765B1149F5B}" srcOrd="0" destOrd="0" parTransId="{56711829-ED95-4FF2-A7ED-ED68B21D2D35}" sibTransId="{6A154500-5867-47C3-B030-A4DCA6694B0B}"/>
    <dgm:cxn modelId="{7963C282-E482-4B6C-85D2-2CCD856CCAC8}" type="presOf" srcId="{2FB5C2DB-8B63-46DE-86A3-7DCE3AC70AB5}" destId="{2D056B87-E210-430E-97EC-C1E945E32AF6}" srcOrd="0" destOrd="0" presId="urn:microsoft.com/office/officeart/2018/5/layout/IconCircleLabelList"/>
    <dgm:cxn modelId="{098931AA-EAA5-43B1-9D6B-42B1C3673ECD}" type="presOf" srcId="{0425B666-49B3-4731-8DA0-DDA11DA9A2CF}" destId="{F826B337-0CDF-4FD8-A7D0-2ABD9B046B7E}" srcOrd="0" destOrd="0" presId="urn:microsoft.com/office/officeart/2018/5/layout/IconCircleLabelList"/>
    <dgm:cxn modelId="{C0194CF8-52FE-4F48-BBA6-00CDFD381A71}" srcId="{2FB5C2DB-8B63-46DE-86A3-7DCE3AC70AB5}" destId="{0425B666-49B3-4731-8DA0-DDA11DA9A2CF}" srcOrd="1" destOrd="0" parTransId="{BF7DEB05-A6AD-445F-8D74-F73CC02B7AD9}" sibTransId="{8B905873-AC18-430D-B10D-90031816EC9C}"/>
    <dgm:cxn modelId="{02C60189-DE6A-48C6-B9AF-45ADE36D514F}" type="presParOf" srcId="{2D056B87-E210-430E-97EC-C1E945E32AF6}" destId="{E1ABC2A8-0752-475B-AAB9-61AA298E5DEA}" srcOrd="0" destOrd="0" presId="urn:microsoft.com/office/officeart/2018/5/layout/IconCircleLabelList"/>
    <dgm:cxn modelId="{3831A829-7B48-4967-A1C3-C195EFF6B364}" type="presParOf" srcId="{E1ABC2A8-0752-475B-AAB9-61AA298E5DEA}" destId="{7B03D005-C1CD-491B-8ADC-CA85D926050B}" srcOrd="0" destOrd="0" presId="urn:microsoft.com/office/officeart/2018/5/layout/IconCircleLabelList"/>
    <dgm:cxn modelId="{694A22E6-F254-4370-A498-9A1BF5E779B1}" type="presParOf" srcId="{E1ABC2A8-0752-475B-AAB9-61AA298E5DEA}" destId="{4CCCC9F7-D5C5-462A-9738-07A07B86F0F6}" srcOrd="1" destOrd="0" presId="urn:microsoft.com/office/officeart/2018/5/layout/IconCircleLabelList"/>
    <dgm:cxn modelId="{2A64597F-736E-4364-9AC6-29CD7C117672}" type="presParOf" srcId="{E1ABC2A8-0752-475B-AAB9-61AA298E5DEA}" destId="{72EFD638-DEC7-4239-B34F-607B9A4704A7}" srcOrd="2" destOrd="0" presId="urn:microsoft.com/office/officeart/2018/5/layout/IconCircleLabelList"/>
    <dgm:cxn modelId="{E329983A-3249-4A42-846C-8C5CF431B7A5}" type="presParOf" srcId="{E1ABC2A8-0752-475B-AAB9-61AA298E5DEA}" destId="{E28F52FE-F0EF-42C9-9D7F-2A8BB2D20B8A}" srcOrd="3" destOrd="0" presId="urn:microsoft.com/office/officeart/2018/5/layout/IconCircleLabelList"/>
    <dgm:cxn modelId="{2F7C9E33-B59E-4FEF-849B-2727562846F8}" type="presParOf" srcId="{2D056B87-E210-430E-97EC-C1E945E32AF6}" destId="{D571178E-FA37-4648-B1A7-58D6B7B198C1}" srcOrd="1" destOrd="0" presId="urn:microsoft.com/office/officeart/2018/5/layout/IconCircleLabelList"/>
    <dgm:cxn modelId="{18757BC3-AF47-4251-985C-C69273A77CD0}" type="presParOf" srcId="{2D056B87-E210-430E-97EC-C1E945E32AF6}" destId="{8111D693-9DC1-4510-BE5C-5D1C2A19C7E5}" srcOrd="2" destOrd="0" presId="urn:microsoft.com/office/officeart/2018/5/layout/IconCircleLabelList"/>
    <dgm:cxn modelId="{413171D0-A64D-44D2-B240-02E8989EDC14}" type="presParOf" srcId="{8111D693-9DC1-4510-BE5C-5D1C2A19C7E5}" destId="{32B9D16A-EEF8-42C1-B2F8-0F1196EF5E58}" srcOrd="0" destOrd="0" presId="urn:microsoft.com/office/officeart/2018/5/layout/IconCircleLabelList"/>
    <dgm:cxn modelId="{B1E4F827-64B4-4772-8216-97A22E8CE2B4}" type="presParOf" srcId="{8111D693-9DC1-4510-BE5C-5D1C2A19C7E5}" destId="{716A4A31-9179-4F18-8B8F-22EF66366CF2}" srcOrd="1" destOrd="0" presId="urn:microsoft.com/office/officeart/2018/5/layout/IconCircleLabelList"/>
    <dgm:cxn modelId="{C64B4CD5-EB98-4053-8A5F-86EB719074B0}" type="presParOf" srcId="{8111D693-9DC1-4510-BE5C-5D1C2A19C7E5}" destId="{14F23E73-7A68-4D93-A961-C9513F262A87}" srcOrd="2" destOrd="0" presId="urn:microsoft.com/office/officeart/2018/5/layout/IconCircleLabelList"/>
    <dgm:cxn modelId="{EC5206FC-5B2D-4B34-AC77-3C8B862DD90B}" type="presParOf" srcId="{8111D693-9DC1-4510-BE5C-5D1C2A19C7E5}" destId="{F826B337-0CDF-4FD8-A7D0-2ABD9B046B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F2C81-A77A-4135-B8D8-1D047CF26CCA}">
      <dsp:nvSpPr>
        <dsp:cNvPr id="0" name=""/>
        <dsp:cNvSpPr/>
      </dsp:nvSpPr>
      <dsp:spPr>
        <a:xfrm>
          <a:off x="0" y="2796288"/>
          <a:ext cx="2588440" cy="9178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90" tIns="120904" rIns="18409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Best metrics for finding repair sites</a:t>
          </a:r>
        </a:p>
      </dsp:txBody>
      <dsp:txXfrm>
        <a:off x="0" y="2796288"/>
        <a:ext cx="2588440" cy="917804"/>
      </dsp:txXfrm>
    </dsp:sp>
    <dsp:sp modelId="{62F0A141-ACDA-4067-B3A2-5C8A46FE06C6}">
      <dsp:nvSpPr>
        <dsp:cNvPr id="0" name=""/>
        <dsp:cNvSpPr/>
      </dsp:nvSpPr>
      <dsp:spPr>
        <a:xfrm>
          <a:off x="2588440" y="2796288"/>
          <a:ext cx="7765321" cy="9178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17" tIns="215900" rIns="1575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Other models offer higher total accuracy at the cost of misidentifying repair	</a:t>
          </a:r>
        </a:p>
      </dsp:txBody>
      <dsp:txXfrm>
        <a:off x="2588440" y="2796288"/>
        <a:ext cx="7765321" cy="917804"/>
      </dsp:txXfrm>
    </dsp:sp>
    <dsp:sp modelId="{7567C119-4290-4034-BD3E-B46920EC54E3}">
      <dsp:nvSpPr>
        <dsp:cNvPr id="0" name=""/>
        <dsp:cNvSpPr/>
      </dsp:nvSpPr>
      <dsp:spPr>
        <a:xfrm rot="10800000">
          <a:off x="0" y="1398472"/>
          <a:ext cx="2588440" cy="14115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90" tIns="120904" rIns="18409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Selected </a:t>
          </a:r>
          <a:r>
            <a:rPr lang="en-US" sz="1700" kern="1200" dirty="0" err="1"/>
            <a:t>XGBoost</a:t>
          </a:r>
          <a:r>
            <a:rPr lang="en-US" sz="1700" kern="1200" dirty="0"/>
            <a:t> for classification modeling</a:t>
          </a:r>
        </a:p>
      </dsp:txBody>
      <dsp:txXfrm rot="-10800000">
        <a:off x="0" y="1398472"/>
        <a:ext cx="2588440" cy="917528"/>
      </dsp:txXfrm>
    </dsp:sp>
    <dsp:sp modelId="{8700C7F4-4FF0-4725-95AE-22597C3F5BD2}">
      <dsp:nvSpPr>
        <dsp:cNvPr id="0" name=""/>
        <dsp:cNvSpPr/>
      </dsp:nvSpPr>
      <dsp:spPr>
        <a:xfrm>
          <a:off x="2588440" y="1398472"/>
          <a:ext cx="7765321" cy="917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17" tIns="215900" rIns="1575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Speed of processing makes it ideal for eventual production on a dashboard</a:t>
          </a:r>
        </a:p>
      </dsp:txBody>
      <dsp:txXfrm>
        <a:off x="2588440" y="1398472"/>
        <a:ext cx="7765321" cy="917528"/>
      </dsp:txXfrm>
    </dsp:sp>
    <dsp:sp modelId="{9F51DE64-944B-4775-9A6C-1C481EDE625B}">
      <dsp:nvSpPr>
        <dsp:cNvPr id="0" name=""/>
        <dsp:cNvSpPr/>
      </dsp:nvSpPr>
      <dsp:spPr>
        <a:xfrm rot="10800000">
          <a:off x="0" y="656"/>
          <a:ext cx="2588440" cy="14115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090" tIns="120904" rIns="184090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Models struggled with identifying minority class</a:t>
          </a:r>
        </a:p>
      </dsp:txBody>
      <dsp:txXfrm rot="-10800000">
        <a:off x="0" y="656"/>
        <a:ext cx="2588440" cy="917528"/>
      </dsp:txXfrm>
    </dsp:sp>
    <dsp:sp modelId="{F81191D1-6CF7-4E09-BFB3-00504351035A}">
      <dsp:nvSpPr>
        <dsp:cNvPr id="0" name=""/>
        <dsp:cNvSpPr/>
      </dsp:nvSpPr>
      <dsp:spPr>
        <a:xfrm>
          <a:off x="2588440" y="656"/>
          <a:ext cx="7765321" cy="917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17" tIns="215900" rIns="157517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Functional wells misclassified as needing repair are still an opportunity for preventative maintenance </a:t>
          </a:r>
        </a:p>
      </dsp:txBody>
      <dsp:txXfrm>
        <a:off x="2588440" y="656"/>
        <a:ext cx="7765321" cy="917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EA53A-F00A-4BB0-AAD5-DD4DC8F22FAD}">
      <dsp:nvSpPr>
        <dsp:cNvPr id="0" name=""/>
        <dsp:cNvSpPr/>
      </dsp:nvSpPr>
      <dsp:spPr>
        <a:xfrm>
          <a:off x="681337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32089-E1F4-44D5-AA9D-3DB2B29DBA19}">
      <dsp:nvSpPr>
        <dsp:cNvPr id="0" name=""/>
        <dsp:cNvSpPr/>
      </dsp:nvSpPr>
      <dsp:spPr>
        <a:xfrm>
          <a:off x="1076212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32536-BD8C-4780-A9AE-EC1AC9381AAE}">
      <dsp:nvSpPr>
        <dsp:cNvPr id="0" name=""/>
        <dsp:cNvSpPr/>
      </dsp:nvSpPr>
      <dsp:spPr>
        <a:xfrm>
          <a:off x="89024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quantity of water available to a well is the most impactful feature</a:t>
          </a:r>
        </a:p>
      </dsp:txBody>
      <dsp:txXfrm>
        <a:off x="89024" y="2712375"/>
        <a:ext cx="3037500" cy="720000"/>
      </dsp:txXfrm>
    </dsp:sp>
    <dsp:sp modelId="{D7E241AC-8626-44CA-A8F3-7BCBEBD18BC4}">
      <dsp:nvSpPr>
        <dsp:cNvPr id="0" name=""/>
        <dsp:cNvSpPr/>
      </dsp:nvSpPr>
      <dsp:spPr>
        <a:xfrm>
          <a:off x="4250400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64617-2EE7-40B2-BF00-EC0B74116D0B}">
      <dsp:nvSpPr>
        <dsp:cNvPr id="0" name=""/>
        <dsp:cNvSpPr/>
      </dsp:nvSpPr>
      <dsp:spPr>
        <a:xfrm>
          <a:off x="4645275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38D19-5D9C-4C5F-AF53-EED0CA8D69DB}">
      <dsp:nvSpPr>
        <dsp:cNvPr id="0" name=""/>
        <dsp:cNvSpPr/>
      </dsp:nvSpPr>
      <dsp:spPr>
        <a:xfrm>
          <a:off x="3658087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Physical location also has a large impact on the status of a waterpoint</a:t>
          </a:r>
        </a:p>
      </dsp:txBody>
      <dsp:txXfrm>
        <a:off x="3658087" y="2712375"/>
        <a:ext cx="3037500" cy="720000"/>
      </dsp:txXfrm>
    </dsp:sp>
    <dsp:sp modelId="{63BF866E-BD35-47C5-B7B6-D2C1413F9CF1}">
      <dsp:nvSpPr>
        <dsp:cNvPr id="0" name=""/>
        <dsp:cNvSpPr/>
      </dsp:nvSpPr>
      <dsp:spPr>
        <a:xfrm>
          <a:off x="7819462" y="282374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9A0E1-EE3B-4752-8CE1-C8C06F7C61BA}">
      <dsp:nvSpPr>
        <dsp:cNvPr id="0" name=""/>
        <dsp:cNvSpPr/>
      </dsp:nvSpPr>
      <dsp:spPr>
        <a:xfrm>
          <a:off x="8214337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5F35B-8197-42D6-BD09-AE05F6903511}">
      <dsp:nvSpPr>
        <dsp:cNvPr id="0" name=""/>
        <dsp:cNvSpPr/>
      </dsp:nvSpPr>
      <dsp:spPr>
        <a:xfrm>
          <a:off x="7227150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Other impactful features include extraction type and the well height</a:t>
          </a:r>
        </a:p>
      </dsp:txBody>
      <dsp:txXfrm>
        <a:off x="7227150" y="2712375"/>
        <a:ext cx="30375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3D005-C1CD-491B-8ADC-CA85D926050B}">
      <dsp:nvSpPr>
        <dsp:cNvPr id="0" name=""/>
        <dsp:cNvSpPr/>
      </dsp:nvSpPr>
      <dsp:spPr>
        <a:xfrm>
          <a:off x="1963837" y="5737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CC9F7-D5C5-462A-9738-07A07B86F0F6}">
      <dsp:nvSpPr>
        <dsp:cNvPr id="0" name=""/>
        <dsp:cNvSpPr/>
      </dsp:nvSpPr>
      <dsp:spPr>
        <a:xfrm>
          <a:off x="243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F52FE-F0EF-42C9-9D7F-2A8BB2D20B8A}">
      <dsp:nvSpPr>
        <dsp:cNvPr id="0" name=""/>
        <dsp:cNvSpPr/>
      </dsp:nvSpPr>
      <dsp:spPr>
        <a:xfrm>
          <a:off x="126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hlinkClick xmlns:r="http://schemas.openxmlformats.org/officeDocument/2006/relationships" r:id="rId3"/>
            </a:rPr>
            <a:t>https://github.com/brtracy/phase_3_project</a:t>
          </a:r>
          <a:endParaRPr lang="en-US" sz="1100" kern="1200"/>
        </a:p>
      </dsp:txBody>
      <dsp:txXfrm>
        <a:off x="1261837" y="2937375"/>
        <a:ext cx="3600000" cy="720000"/>
      </dsp:txXfrm>
    </dsp:sp>
    <dsp:sp modelId="{32B9D16A-EEF8-42C1-B2F8-0F1196EF5E58}">
      <dsp:nvSpPr>
        <dsp:cNvPr id="0" name=""/>
        <dsp:cNvSpPr/>
      </dsp:nvSpPr>
      <dsp:spPr>
        <a:xfrm>
          <a:off x="6193837" y="5737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4A31-9179-4F18-8B8F-22EF66366CF2}">
      <dsp:nvSpPr>
        <dsp:cNvPr id="0" name=""/>
        <dsp:cNvSpPr/>
      </dsp:nvSpPr>
      <dsp:spPr>
        <a:xfrm>
          <a:off x="6661837" y="525374"/>
          <a:ext cx="1260000" cy="126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26B337-0CDF-4FD8-A7D0-2ABD9B046B7E}">
      <dsp:nvSpPr>
        <dsp:cNvPr id="0" name=""/>
        <dsp:cNvSpPr/>
      </dsp:nvSpPr>
      <dsp:spPr>
        <a:xfrm>
          <a:off x="5491837" y="29373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hlinkClick xmlns:r="http://schemas.openxmlformats.org/officeDocument/2006/relationships" r:id="rId6"/>
            </a:rPr>
            <a:t>brtracy1984@gmail.com</a:t>
          </a:r>
          <a:endParaRPr lang="en-US" sz="1100" kern="1200"/>
        </a:p>
      </dsp:txBody>
      <dsp:txXfrm>
        <a:off x="5491837" y="2937375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FD01546-198A-4195-BCF8-F0FF54C90E5E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33AEA074-24A7-4657-AE02-A51F68EA6AA2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6" y="835383"/>
            <a:ext cx="3654073" cy="349954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Tanzanian Waterpoint Status Prediction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4530" y="4554008"/>
            <a:ext cx="3382831" cy="1185333"/>
          </a:xfrm>
        </p:spPr>
        <p:txBody>
          <a:bodyPr>
            <a:normAutofit/>
          </a:bodyPr>
          <a:lstStyle/>
          <a:p>
            <a:pPr marL="36900" lvl="0" indent="0" algn="l">
              <a:lnSpc>
                <a:spcPct val="100000"/>
              </a:lnSpc>
              <a:buNone/>
            </a:pPr>
            <a:r>
              <a:rPr lang="en-US" sz="2000" dirty="0"/>
              <a:t>Enabling directed local action through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3" r="-2" b="9511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E1B3-DDA8-44DA-85FE-252631F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C99CC-8C0A-40B9-8997-D370A4C1C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9863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981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D97AA-E863-4E55-B22D-E8D9E060E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36" y="423861"/>
            <a:ext cx="4163626" cy="772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</a:t>
            </a:r>
            <a:r>
              <a:rPr lang="en-US" dirty="0"/>
              <a:t>Problem</a:t>
            </a:r>
          </a:p>
        </p:txBody>
      </p:sp>
      <p:pic>
        <p:nvPicPr>
          <p:cNvPr id="5" name="Content Placeholder 4" descr="A picture containing outdoor, tree, ground, person&#10;&#10;Description automatically generated">
            <a:extLst>
              <a:ext uri="{FF2B5EF4-FFF2-40B4-BE49-F238E27FC236}">
                <a16:creationId xmlns:a16="http://schemas.microsoft.com/office/drawing/2014/main" id="{8C299FDF-1BC2-4E73-AFF2-4ACCA82A9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832" r="8735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6334C-681A-4D54-94FC-5BC337B14CC0}"/>
              </a:ext>
            </a:extLst>
          </p:cNvPr>
          <p:cNvSpPr txBox="1"/>
          <p:nvPr/>
        </p:nvSpPr>
        <p:spPr>
          <a:xfrm>
            <a:off x="550736" y="1811230"/>
            <a:ext cx="355282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70% of the country’s population lives in rural areas, where access to clean water covers only about 45% of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International efforts are focused on improving this access through maintenance and new installations</a:t>
            </a:r>
          </a:p>
          <a:p>
            <a:endParaRPr lang="en-US" dirty="0"/>
          </a:p>
        </p:txBody>
      </p:sp>
      <p:pic>
        <p:nvPicPr>
          <p:cNvPr id="8" name="Content Placeholder 10" descr="Scatter chart, qr code&#10;&#10;Description automatically generated">
            <a:extLst>
              <a:ext uri="{FF2B5EF4-FFF2-40B4-BE49-F238E27FC236}">
                <a16:creationId xmlns:a16="http://schemas.microsoft.com/office/drawing/2014/main" id="{62D23D52-157F-4FFA-B2FB-59BDBA78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810" y="5819462"/>
            <a:ext cx="847501" cy="8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, tree, outdoor, people&#10;&#10;Description automatically generated">
            <a:extLst>
              <a:ext uri="{FF2B5EF4-FFF2-40B4-BE49-F238E27FC236}">
                <a16:creationId xmlns:a16="http://schemas.microsoft.com/office/drawing/2014/main" id="{D4BEDC36-7CE1-494D-BE56-E9211DE76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963D8E-871C-4ACA-BF7D-8D069B59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Business Understanding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242ED9-786D-4C8F-B039-85CB489D0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 anchor="ctr">
            <a:normAutofit fontScale="92500"/>
          </a:bodyPr>
          <a:lstStyle/>
          <a:p>
            <a:r>
              <a:rPr lang="en-US" sz="2600" dirty="0"/>
              <a:t>Tanzania Development Trust (TDT) focuses on small projects with local involvement</a:t>
            </a:r>
          </a:p>
          <a:p>
            <a:r>
              <a:rPr lang="en-US" sz="2600" dirty="0"/>
              <a:t>Current rural </a:t>
            </a:r>
            <a:r>
              <a:rPr lang="en-US" sz="2600" dirty="0">
                <a:solidFill>
                  <a:schemeClr val="tx1"/>
                </a:solidFill>
              </a:rPr>
              <a:t>water</a:t>
            </a:r>
            <a:r>
              <a:rPr lang="en-US" sz="2600" dirty="0"/>
              <a:t> development focuses on borehole and rope pump installation in NW region</a:t>
            </a:r>
          </a:p>
          <a:p>
            <a:r>
              <a:rPr lang="en-US" sz="2600" dirty="0"/>
              <a:t>New benefactor wants to increase scope of project</a:t>
            </a:r>
          </a:p>
          <a:p>
            <a:pPr lvl="1"/>
            <a:r>
              <a:rPr lang="en-US" sz="2600" dirty="0"/>
              <a:t>Wells are easier to repair than replace</a:t>
            </a:r>
          </a:p>
          <a:p>
            <a:pPr lvl="1"/>
            <a:r>
              <a:rPr lang="en-US" sz="2600" dirty="0"/>
              <a:t>Identify concentrations of failed waterpoints</a:t>
            </a:r>
          </a:p>
          <a:p>
            <a:r>
              <a:rPr lang="en-US" sz="2600" dirty="0"/>
              <a:t>Tasked with modeling well status to assist in allocating resources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4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79460-83E8-4FB4-A249-8AD19A0B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Brief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4DB6DF04-2E00-4656-8D81-FCD3BEBE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75" y="1877071"/>
            <a:ext cx="3929345" cy="4432745"/>
          </a:xfrm>
        </p:spPr>
        <p:txBody>
          <a:bodyPr>
            <a:noAutofit/>
          </a:bodyPr>
          <a:lstStyle/>
          <a:p>
            <a:r>
              <a:rPr lang="en-US" sz="2400" dirty="0"/>
              <a:t>Data source: </a:t>
            </a:r>
            <a:r>
              <a:rPr lang="en-US" sz="2400" dirty="0" err="1"/>
              <a:t>Taarifa</a:t>
            </a:r>
            <a:r>
              <a:rPr lang="en-US" sz="2400" dirty="0"/>
              <a:t> waterpoints dashboard</a:t>
            </a:r>
          </a:p>
          <a:p>
            <a:pPr lvl="1"/>
            <a:r>
              <a:rPr lang="en-US" sz="2400" dirty="0"/>
              <a:t>aggregate data from the Ministry of Water</a:t>
            </a:r>
          </a:p>
          <a:p>
            <a:r>
              <a:rPr lang="en-US" sz="2400" dirty="0"/>
              <a:t>Features include geographic data, extraction information, operational and source data</a:t>
            </a:r>
          </a:p>
          <a:p>
            <a:r>
              <a:rPr lang="en-US" sz="2400" dirty="0"/>
              <a:t>59,400 entries recorded between 2011 and 2013</a:t>
            </a:r>
          </a:p>
          <a:p>
            <a:endParaRPr lang="en-US" sz="2400" dirty="0"/>
          </a:p>
        </p:txBody>
      </p:sp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27396C97-047A-463D-AF13-18AB17C6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grayscl/>
          </a:blip>
          <a:stretch>
            <a:fillRect/>
          </a:stretch>
        </p:blipFill>
        <p:spPr>
          <a:xfrm>
            <a:off x="4711294" y="411185"/>
            <a:ext cx="7113617" cy="6035630"/>
          </a:xfrm>
          <a:prstGeom prst="rect">
            <a:avLst/>
          </a:prstGeom>
        </p:spPr>
      </p:pic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857C2B6F-4300-4E69-B592-41A1091EE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5" t="11884" r="9873" b="14783"/>
          <a:stretch/>
        </p:blipFill>
        <p:spPr>
          <a:xfrm>
            <a:off x="5555133" y="480964"/>
            <a:ext cx="5967087" cy="58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A0DC1-2FDD-4370-A2B6-659EC043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352425"/>
            <a:ext cx="3382832" cy="6678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Initial Insights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4B68817-594F-40A6-9E9F-B005B0B0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8" t="6751" r="6460" b="5429"/>
          <a:stretch/>
        </p:blipFill>
        <p:spPr>
          <a:xfrm>
            <a:off x="4726695" y="71024"/>
            <a:ext cx="6197668" cy="3514117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46A018A2-7387-4855-ABEE-FA8003F34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1" t="8472" r="8672" b="2222"/>
          <a:stretch/>
        </p:blipFill>
        <p:spPr>
          <a:xfrm>
            <a:off x="6722242" y="3488161"/>
            <a:ext cx="5248275" cy="33247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7FF92F-19A3-4680-BADF-27BC75B637A1}"/>
              </a:ext>
            </a:extLst>
          </p:cNvPr>
          <p:cNvSpPr txBox="1"/>
          <p:nvPr/>
        </p:nvSpPr>
        <p:spPr>
          <a:xfrm>
            <a:off x="390617" y="1638300"/>
            <a:ext cx="39594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Aging waterpoints have an increased share of non-functional status but a decreased needs repair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Regions in the northwest experience the highest share of waterpoints needing repair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Southeast regions see the largest share of non-functional waterpoints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6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CBDF7-2D9E-42E2-A037-74B41FD9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464" y="627077"/>
            <a:ext cx="3946225" cy="676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Modeling Process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6B46B522-43AF-4F7E-8DF6-F30151D39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13" t="6088" r="8259" b="7184"/>
          <a:stretch/>
        </p:blipFill>
        <p:spPr>
          <a:xfrm>
            <a:off x="915102" y="1571347"/>
            <a:ext cx="6550152" cy="3758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8461A3-799F-4C0D-AA20-43B8733C3E91}"/>
              </a:ext>
            </a:extLst>
          </p:cNvPr>
          <p:cNvSpPr txBox="1"/>
          <p:nvPr/>
        </p:nvSpPr>
        <p:spPr>
          <a:xfrm>
            <a:off x="7836464" y="1913695"/>
            <a:ext cx="3946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Begin with a simple baseline model for comparison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Iterative progression in successive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2"/>
                </a:solidFill>
              </a:rPr>
              <a:t>GridSearch</a:t>
            </a:r>
            <a:endParaRPr 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Target weighting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Classification reports and confusion matrices used for evaluating and comparing models</a:t>
            </a:r>
          </a:p>
        </p:txBody>
      </p:sp>
    </p:spTree>
    <p:extLst>
      <p:ext uri="{BB962C8B-B14F-4D97-AF65-F5344CB8AC3E}">
        <p14:creationId xmlns:p14="http://schemas.microsoft.com/office/powerpoint/2010/main" val="370836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F65C-EAFB-4FD4-BF95-1CB6DA2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82C56F-C130-4608-B7E6-8B12C3F43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140046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54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82FB-439E-4162-B932-AB4AA675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Feature Understanding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051DFCF-F686-43A8-89F0-DC4B53A6F6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68905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3878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03030-3C02-4FE5-B6D7-E24454D6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1" y="381498"/>
            <a:ext cx="4254599" cy="1370605"/>
          </a:xfrm>
        </p:spPr>
        <p:txBody>
          <a:bodyPr>
            <a:normAutofit/>
          </a:bodyPr>
          <a:lstStyle/>
          <a:p>
            <a:pPr algn="l"/>
            <a:r>
              <a:rPr lang="en-US" sz="42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018FE-23F2-4D45-8CC6-8149EAAA3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93" y="2133601"/>
            <a:ext cx="4046774" cy="4010211"/>
          </a:xfrm>
        </p:spPr>
        <p:txBody>
          <a:bodyPr>
            <a:normAutofit/>
          </a:bodyPr>
          <a:lstStyle/>
          <a:p>
            <a:r>
              <a:rPr lang="en-US" sz="2400" dirty="0"/>
              <a:t>Expand well repair operations to </a:t>
            </a:r>
            <a:r>
              <a:rPr lang="en-US" sz="2400" dirty="0" err="1"/>
              <a:t>Shinyanga</a:t>
            </a:r>
            <a:endParaRPr lang="en-US" sz="2400" dirty="0"/>
          </a:p>
          <a:p>
            <a:pPr lvl="1"/>
            <a:r>
              <a:rPr lang="en-US" sz="2000" dirty="0"/>
              <a:t>Future project expansion to Mbeya</a:t>
            </a:r>
          </a:p>
          <a:p>
            <a:r>
              <a:rPr lang="en-US" sz="2400" dirty="0"/>
              <a:t>New well construction in Mara and Mwanza</a:t>
            </a:r>
          </a:p>
          <a:p>
            <a:pPr lvl="1"/>
            <a:r>
              <a:rPr lang="en-US" sz="2200" dirty="0"/>
              <a:t>Install handpump wells</a:t>
            </a:r>
          </a:p>
          <a:p>
            <a:pPr lvl="1"/>
            <a:r>
              <a:rPr lang="en-US" sz="2200" dirty="0"/>
              <a:t>Communal standpipes with multiple waterpoints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1D27E9-6E13-4A8B-A263-5B82ACC9B12E}"/>
              </a:ext>
            </a:extLst>
          </p:cNvPr>
          <p:cNvGrpSpPr/>
          <p:nvPr/>
        </p:nvGrpSpPr>
        <p:grpSpPr>
          <a:xfrm>
            <a:off x="4709160" y="411480"/>
            <a:ext cx="7112922" cy="6035040"/>
            <a:chOff x="4709160" y="411480"/>
            <a:chExt cx="7112922" cy="6035040"/>
          </a:xfrm>
        </p:grpSpPr>
        <p:pic>
          <p:nvPicPr>
            <p:cNvPr id="4" name="Picture 3" descr="Map&#10;&#10;Description automatically generated">
              <a:extLst>
                <a:ext uri="{FF2B5EF4-FFF2-40B4-BE49-F238E27FC236}">
                  <a16:creationId xmlns:a16="http://schemas.microsoft.com/office/drawing/2014/main" id="{636AF397-7205-4B3D-B1D2-4DB1DE89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alphaModFix amt="70000"/>
            </a:blip>
            <a:stretch>
              <a:fillRect/>
            </a:stretch>
          </p:blipFill>
          <p:spPr>
            <a:xfrm>
              <a:off x="4709160" y="411480"/>
              <a:ext cx="7112922" cy="6035040"/>
            </a:xfrm>
            <a:prstGeom prst="rect">
              <a:avLst/>
            </a:prstGeom>
          </p:spPr>
        </p:pic>
        <p:pic>
          <p:nvPicPr>
            <p:cNvPr id="6" name="Picture 5" descr="A picture containing text, basketball, web&#10;&#10;Description automatically generated">
              <a:extLst>
                <a:ext uri="{FF2B5EF4-FFF2-40B4-BE49-F238E27FC236}">
                  <a16:creationId xmlns:a16="http://schemas.microsoft.com/office/drawing/2014/main" id="{3D061DE8-EEA7-4F4C-B9D5-B07D38ADA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053" t="12000" r="10948" b="14861"/>
            <a:stretch/>
          </p:blipFill>
          <p:spPr>
            <a:xfrm>
              <a:off x="5486399" y="489583"/>
              <a:ext cx="5954192" cy="5806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447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{EBBB32CE-2FD5-4FD9-BA6E-10EB5810F219}tf55705232_win32</Template>
  <TotalTime>704</TotalTime>
  <Words>354</Words>
  <Application>Microsoft Office PowerPoint</Application>
  <PresentationFormat>Widescreen</PresentationFormat>
  <Paragraphs>48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Goudy Old Style</vt:lpstr>
      <vt:lpstr>Wingdings 2</vt:lpstr>
      <vt:lpstr>SlateVTI</vt:lpstr>
      <vt:lpstr>Tanzanian Waterpoint Status Prediction</vt:lpstr>
      <vt:lpstr>Current Problem</vt:lpstr>
      <vt:lpstr>Business Understanding</vt:lpstr>
      <vt:lpstr>Data Brief</vt:lpstr>
      <vt:lpstr>Initial Insights</vt:lpstr>
      <vt:lpstr>Modeling Process</vt:lpstr>
      <vt:lpstr>Model Selection</vt:lpstr>
      <vt:lpstr>Feature Understanding</vt:lpstr>
      <vt:lpstr>Recommendations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Tanzanian Waterpoint Status Prediction</dc:title>
  <dc:creator>Brian Tracy</dc:creator>
  <cp:lastModifiedBy>Brian Tracy</cp:lastModifiedBy>
  <cp:revision>20</cp:revision>
  <cp:lastPrinted>2022-02-28T22:10:32Z</cp:lastPrinted>
  <dcterms:created xsi:type="dcterms:W3CDTF">2022-02-27T13:02:50Z</dcterms:created>
  <dcterms:modified xsi:type="dcterms:W3CDTF">2022-02-28T22:10:43Z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